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18"/>
  </p:notesMasterIdLst>
  <p:handoutMasterIdLst>
    <p:handoutMasterId r:id="rId19"/>
  </p:handoutMasterIdLst>
  <p:sldIdLst>
    <p:sldId id="281" r:id="rId3"/>
    <p:sldId id="296" r:id="rId4"/>
    <p:sldId id="297" r:id="rId5"/>
    <p:sldId id="286" r:id="rId6"/>
    <p:sldId id="285" r:id="rId7"/>
    <p:sldId id="288" r:id="rId8"/>
    <p:sldId id="277" r:id="rId9"/>
    <p:sldId id="289" r:id="rId10"/>
    <p:sldId id="290" r:id="rId11"/>
    <p:sldId id="291" r:id="rId12"/>
    <p:sldId id="295" r:id="rId13"/>
    <p:sldId id="293" r:id="rId14"/>
    <p:sldId id="279" r:id="rId15"/>
    <p:sldId id="280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">
          <p15:clr>
            <a:srgbClr val="A4A3A4"/>
          </p15:clr>
        </p15:guide>
        <p15:guide id="2" pos="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7"/>
    <p:restoredTop sz="94745"/>
  </p:normalViewPr>
  <p:slideViewPr>
    <p:cSldViewPr snapToGrid="0" snapToObjects="1">
      <p:cViewPr varScale="1">
        <p:scale>
          <a:sx n="182" d="100"/>
          <a:sy n="182" d="100"/>
        </p:scale>
        <p:origin x="2736" y="136"/>
      </p:cViewPr>
      <p:guideLst>
        <p:guide orient="horz" pos="1025"/>
        <p:guide pos="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EC8468-11B7-6746-A546-C105120819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37892-6DD3-D749-90FA-9207F5A988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7EBF7-34CF-FE4A-88D7-DCB02C70C861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8C1FC-6999-1340-A15E-3CB5997B3A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19CBA-9477-0243-90D8-DA37BB85E4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B6A38-5270-BF41-9C44-612B6623F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08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D4A53-47EB-044C-AB1D-462E88D81A94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9EABE-471A-2245-BAA7-DA018CDD4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3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609" y="96623"/>
            <a:ext cx="914400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48200"/>
            <a:ext cx="7315200" cy="566738"/>
          </a:xfrm>
        </p:spPr>
        <p:txBody>
          <a:bodyPr anchor="b"/>
          <a:lstStyle>
            <a:lvl1pPr algn="ctr">
              <a:defRPr sz="20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4603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214938"/>
            <a:ext cx="73152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3645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48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6048"/>
            <a:ext cx="8235697" cy="4980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35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697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0240"/>
            <a:ext cx="4040188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20240"/>
            <a:ext cx="4041775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0759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sa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 noChangeAspect="1"/>
          </p:cNvSpPr>
          <p:nvPr userDrawn="1"/>
        </p:nvSpPr>
        <p:spPr>
          <a:xfrm>
            <a:off x="5653781" y="2733305"/>
            <a:ext cx="1692100" cy="1637842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>
            <a:spLocks noChangeAspect="1"/>
          </p:cNvSpPr>
          <p:nvPr userDrawn="1"/>
        </p:nvSpPr>
        <p:spPr>
          <a:xfrm>
            <a:off x="7452095" y="4496736"/>
            <a:ext cx="1690035" cy="1638935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>
            <a:spLocks noChangeAspect="1"/>
          </p:cNvSpPr>
          <p:nvPr userDrawn="1"/>
        </p:nvSpPr>
        <p:spPr>
          <a:xfrm>
            <a:off x="7452095" y="971967"/>
            <a:ext cx="1690035" cy="1636847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icture Placeholder 21"/>
          <p:cNvSpPr>
            <a:spLocks noGrp="1" noChangeAspect="1"/>
          </p:cNvSpPr>
          <p:nvPr>
            <p:ph type="pic" sz="quarter" idx="15"/>
          </p:nvPr>
        </p:nvSpPr>
        <p:spPr>
          <a:xfrm>
            <a:off x="5653781" y="4496735"/>
            <a:ext cx="1690035" cy="163893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9" name="Picture Placeholder 21"/>
          <p:cNvSpPr>
            <a:spLocks noGrp="1" noChangeAspect="1"/>
          </p:cNvSpPr>
          <p:nvPr>
            <p:ph type="pic" sz="quarter" idx="16"/>
          </p:nvPr>
        </p:nvSpPr>
        <p:spPr>
          <a:xfrm>
            <a:off x="5653781" y="971967"/>
            <a:ext cx="1690035" cy="16357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21"/>
          <p:cNvSpPr>
            <a:spLocks noGrp="1" noChangeAspect="1"/>
          </p:cNvSpPr>
          <p:nvPr>
            <p:ph type="pic" sz="quarter" idx="17"/>
          </p:nvPr>
        </p:nvSpPr>
        <p:spPr>
          <a:xfrm>
            <a:off x="7452095" y="2733854"/>
            <a:ext cx="1690035" cy="1637841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0950"/>
            <a:ext cx="5088302" cy="51637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87DE0505-C857-7849-A226-27828C0A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774"/>
            <a:ext cx="77724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81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8238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1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609" y="96623"/>
            <a:ext cx="914400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6048"/>
            <a:ext cx="8235697" cy="4980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0240"/>
            <a:ext cx="4040188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20240"/>
            <a:ext cx="4041775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sa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 noChangeAspect="1"/>
          </p:cNvSpPr>
          <p:nvPr userDrawn="1"/>
        </p:nvSpPr>
        <p:spPr>
          <a:xfrm>
            <a:off x="5653781" y="2733305"/>
            <a:ext cx="1692100" cy="1637842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>
            <a:spLocks noChangeAspect="1"/>
          </p:cNvSpPr>
          <p:nvPr userDrawn="1"/>
        </p:nvSpPr>
        <p:spPr>
          <a:xfrm>
            <a:off x="7452095" y="4496736"/>
            <a:ext cx="1690035" cy="1638935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>
            <a:spLocks noChangeAspect="1"/>
          </p:cNvSpPr>
          <p:nvPr userDrawn="1"/>
        </p:nvSpPr>
        <p:spPr>
          <a:xfrm>
            <a:off x="7452095" y="971967"/>
            <a:ext cx="1690035" cy="1636847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icture Placeholder 21"/>
          <p:cNvSpPr>
            <a:spLocks noGrp="1" noChangeAspect="1"/>
          </p:cNvSpPr>
          <p:nvPr>
            <p:ph type="pic" sz="quarter" idx="15"/>
          </p:nvPr>
        </p:nvSpPr>
        <p:spPr>
          <a:xfrm>
            <a:off x="5653781" y="4496735"/>
            <a:ext cx="1690035" cy="163893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9" name="Picture Placeholder 21"/>
          <p:cNvSpPr>
            <a:spLocks noGrp="1" noChangeAspect="1"/>
          </p:cNvSpPr>
          <p:nvPr>
            <p:ph type="pic" sz="quarter" idx="16"/>
          </p:nvPr>
        </p:nvSpPr>
        <p:spPr>
          <a:xfrm>
            <a:off x="5653781" y="971967"/>
            <a:ext cx="1690035" cy="16357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21"/>
          <p:cNvSpPr>
            <a:spLocks noGrp="1" noChangeAspect="1"/>
          </p:cNvSpPr>
          <p:nvPr>
            <p:ph type="pic" sz="quarter" idx="17"/>
          </p:nvPr>
        </p:nvSpPr>
        <p:spPr>
          <a:xfrm>
            <a:off x="7452095" y="2733854"/>
            <a:ext cx="1690035" cy="1637841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0950"/>
            <a:ext cx="5088302" cy="51637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87DE0505-C857-7849-A226-27828C0A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774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74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A48BC0-4069-F944-95FE-7E1C3DDB84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026"/>
          <a:stretch/>
        </p:blipFill>
        <p:spPr>
          <a:xfrm>
            <a:off x="7056202" y="6222375"/>
            <a:ext cx="1978070" cy="58829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C5577-999F-D443-8D74-F17A42D908A0}"/>
              </a:ext>
            </a:extLst>
          </p:cNvPr>
          <p:cNvCxnSpPr/>
          <p:nvPr userDrawn="1"/>
        </p:nvCxnSpPr>
        <p:spPr>
          <a:xfrm>
            <a:off x="0" y="6222375"/>
            <a:ext cx="9144000" cy="0"/>
          </a:xfrm>
          <a:prstGeom prst="line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1D1496-5118-124D-A35A-6E52D71BFC32}"/>
              </a:ext>
            </a:extLst>
          </p:cNvPr>
          <p:cNvSpPr txBox="1"/>
          <p:nvPr userDrawn="1"/>
        </p:nvSpPr>
        <p:spPr>
          <a:xfrm>
            <a:off x="323088" y="6368819"/>
            <a:ext cx="450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>
                <a:solidFill>
                  <a:srgbClr val="8E0000"/>
                </a:solidFill>
                <a:latin typeface="Adobe Caslon Pro" panose="0205050205050A020403" pitchFamily="18" charset="77"/>
              </a:rPr>
              <a:t>Information Sciences Institute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2" r:id="rId4"/>
    <p:sldLayoutId id="2147483653" r:id="rId5"/>
    <p:sldLayoutId id="2147483667" r:id="rId6"/>
    <p:sldLayoutId id="2147483654" r:id="rId7"/>
    <p:sldLayoutId id="2147483666" r:id="rId8"/>
    <p:sldLayoutId id="2147483656" r:id="rId9"/>
    <p:sldLayoutId id="2147483657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0" i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74"/>
            <a:ext cx="7739409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A48BC0-4069-F944-95FE-7E1C3DDB84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026"/>
          <a:stretch/>
        </p:blipFill>
        <p:spPr>
          <a:xfrm>
            <a:off x="7056202" y="6222375"/>
            <a:ext cx="1978070" cy="58829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C5577-999F-D443-8D74-F17A42D908A0}"/>
              </a:ext>
            </a:extLst>
          </p:cNvPr>
          <p:cNvCxnSpPr/>
          <p:nvPr userDrawn="1"/>
        </p:nvCxnSpPr>
        <p:spPr>
          <a:xfrm>
            <a:off x="0" y="6222375"/>
            <a:ext cx="9144000" cy="0"/>
          </a:xfrm>
          <a:prstGeom prst="line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1D1496-5118-124D-A35A-6E52D71BFC32}"/>
              </a:ext>
            </a:extLst>
          </p:cNvPr>
          <p:cNvSpPr txBox="1"/>
          <p:nvPr userDrawn="1"/>
        </p:nvSpPr>
        <p:spPr>
          <a:xfrm>
            <a:off x="323088" y="6368819"/>
            <a:ext cx="450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>
                <a:solidFill>
                  <a:srgbClr val="8E0000"/>
                </a:solidFill>
                <a:latin typeface="Adobe Caslon Pro" panose="0205050205050A020403" pitchFamily="18" charset="77"/>
              </a:rPr>
              <a:t>Information Sciences Institute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4157B9-578D-714A-90C9-73C5B5D734B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609" y="966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9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0" i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i.edu/people/abramson/about" TargetMode="External"/><Relationship Id="rId2" Type="http://schemas.openxmlformats.org/officeDocument/2006/relationships/hyperlink" Target="mailto:abramson@isi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usc.edu/ckids/datafest-f20-fall-2020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481A-5A06-1748-BCE7-CD8A2BA9E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Driven Cybersecurity @ ISI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15273-0C95-7A46-8FF9-3BE9E3D86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Dr. Jeremy Abramson</a:t>
            </a:r>
          </a:p>
          <a:p>
            <a:r>
              <a:rPr lang="en-US" dirty="0">
                <a:hlinkClick r:id="rId2"/>
              </a:rPr>
              <a:t>abramson@isi.edu</a:t>
            </a:r>
            <a:endParaRPr lang="en-US" dirty="0"/>
          </a:p>
          <a:p>
            <a:r>
              <a:rPr lang="en-US" dirty="0">
                <a:hlinkClick r:id="rId3"/>
              </a:rPr>
              <a:t>https://www.isi.edu/people/abramson/about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JeremyAbramson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Detecting Malware Campaign Lifecycles from Behavioral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Malware is out in the wild.  </a:t>
            </a:r>
            <a:r>
              <a:rPr lang="en-US" i="1" dirty="0"/>
              <a:t>Lots </a:t>
            </a:r>
            <a:r>
              <a:rPr lang="en-US" dirty="0"/>
              <a:t>of it!</a:t>
            </a:r>
          </a:p>
          <a:p>
            <a:pPr lvl="1"/>
            <a:r>
              <a:rPr lang="en-US" dirty="0"/>
              <a:t>Usually cycles in </a:t>
            </a:r>
            <a:r>
              <a:rPr lang="en-US" i="1" dirty="0"/>
              <a:t>campaigns…</a:t>
            </a:r>
            <a:r>
              <a:rPr lang="en-US" dirty="0"/>
              <a:t>but how do when know when these start and stop?</a:t>
            </a:r>
          </a:p>
          <a:p>
            <a:r>
              <a:rPr lang="en-US" dirty="0"/>
              <a:t>Can we take available information regarding malware, and use them as features to “classify” it into more sensible campaigns?</a:t>
            </a:r>
          </a:p>
          <a:p>
            <a:pPr lvl="1"/>
            <a:r>
              <a:rPr lang="en-US" dirty="0"/>
              <a:t>What does the malware do?  Who does it contact?</a:t>
            </a:r>
          </a:p>
          <a:p>
            <a:pPr lvl="1"/>
            <a:r>
              <a:rPr lang="en-US" dirty="0"/>
              <a:t>What system components does the malware touch?</a:t>
            </a:r>
          </a:p>
          <a:p>
            <a:pPr lvl="1"/>
            <a:r>
              <a:rPr lang="en-US" dirty="0"/>
              <a:t>When has it been seen?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Tasks: Aggregate OS malware information (i.e. </a:t>
            </a:r>
            <a:r>
              <a:rPr lang="en-US" dirty="0" err="1"/>
              <a:t>VirusTotal</a:t>
            </a:r>
            <a:r>
              <a:rPr lang="en-US" dirty="0"/>
              <a:t>, etc.) to build corpus, extract features from corpus documents, analyze similarity (e.g. cluster analysis, etc.)</a:t>
            </a:r>
          </a:p>
          <a:p>
            <a:r>
              <a:rPr lang="en-US" dirty="0"/>
              <a:t>Skills: Interest in software/malware binary properties, API access, JSON/NoSQL, Python, off-the-shelf ML algorithms</a:t>
            </a:r>
          </a:p>
        </p:txBody>
      </p:sp>
    </p:spTree>
    <p:extLst>
      <p:ext uri="{BB962C8B-B14F-4D97-AF65-F5344CB8AC3E}">
        <p14:creationId xmlns:p14="http://schemas.microsoft.com/office/powerpoint/2010/main" val="378496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Collaboration!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projects have drawn interest from CKIDS (</a:t>
            </a:r>
            <a:r>
              <a:rPr lang="en-US" dirty="0">
                <a:hlinkClick r:id="rId2"/>
              </a:rPr>
              <a:t>https://sites.usc.edu/ckids/datafest-f20-fall-2020/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GitHub Social Graph Analysis</a:t>
            </a:r>
          </a:p>
          <a:p>
            <a:pPr lvl="1"/>
            <a:r>
              <a:rPr lang="en-US" dirty="0"/>
              <a:t>Frame Semantics</a:t>
            </a:r>
          </a:p>
          <a:p>
            <a:pPr lvl="1"/>
            <a:r>
              <a:rPr lang="en-US" dirty="0"/>
              <a:t>(Bias in football recruiting?)</a:t>
            </a:r>
          </a:p>
          <a:p>
            <a:r>
              <a:rPr lang="en-US" dirty="0"/>
              <a:t>A handful of MS students will be working on these as well</a:t>
            </a:r>
          </a:p>
          <a:p>
            <a:r>
              <a:rPr lang="en-US" dirty="0"/>
              <a:t>They will </a:t>
            </a:r>
            <a:r>
              <a:rPr lang="en-US" i="1" dirty="0"/>
              <a:t>not </a:t>
            </a:r>
            <a:r>
              <a:rPr lang="en-US" dirty="0"/>
              <a:t>be advising you, but it means you won’t be “alone” </a:t>
            </a:r>
          </a:p>
        </p:txBody>
      </p:sp>
    </p:spTree>
    <p:extLst>
      <p:ext uri="{BB962C8B-B14F-4D97-AF65-F5344CB8AC3E}">
        <p14:creationId xmlns:p14="http://schemas.microsoft.com/office/powerpoint/2010/main" val="37245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51" y="2704367"/>
            <a:ext cx="8235697" cy="724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for something completely different….</a:t>
            </a:r>
          </a:p>
        </p:txBody>
      </p:sp>
    </p:spTree>
    <p:extLst>
      <p:ext uri="{BB962C8B-B14F-4D97-AF65-F5344CB8AC3E}">
        <p14:creationId xmlns:p14="http://schemas.microsoft.com/office/powerpoint/2010/main" val="3915197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1F3F-788E-DF43-B7B8-D5D556D5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Generation of a Sports-based Introductory Data Science Curriculum to Increase Participation of Underrepresented Groups in STEM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CEEC3-F3ED-5747-894C-056DC656B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25"/>
              </a:spcBef>
            </a:pPr>
            <a:r>
              <a:rPr lang="en-US" sz="2000" dirty="0"/>
              <a:t>STEM (especially data science) has a huge diversity issue</a:t>
            </a:r>
          </a:p>
          <a:p>
            <a:pPr>
              <a:spcBef>
                <a:spcPts val="1825"/>
              </a:spcBef>
            </a:pPr>
            <a:r>
              <a:rPr lang="en-US" sz="2000" dirty="0"/>
              <a:t>Can we build curriculum that makes data science more available to underrepresented groups?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San Francisco real estate, Titanic survivors and properties of flowers may not be the most interesting thing…</a:t>
            </a:r>
          </a:p>
          <a:p>
            <a:pPr>
              <a:spcBef>
                <a:spcPts val="1825"/>
              </a:spcBef>
            </a:pPr>
            <a:r>
              <a:rPr lang="en-US" sz="2000" dirty="0"/>
              <a:t>What if we present data science concepts in an exciting context: sports!</a:t>
            </a:r>
          </a:p>
          <a:p>
            <a:pPr>
              <a:spcBef>
                <a:spcPts val="1825"/>
              </a:spcBef>
            </a:pPr>
            <a:r>
              <a:rPr lang="en-US" sz="2000" dirty="0"/>
              <a:t>Build examples of common data science topics in the context of sports!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Gather data sets: web scraping, APIs, knowledge graphs, etc.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Programming, analytics, ML examples -&gt; sports analytics examples</a:t>
            </a:r>
          </a:p>
        </p:txBody>
      </p:sp>
    </p:spTree>
    <p:extLst>
      <p:ext uri="{BB962C8B-B14F-4D97-AF65-F5344CB8AC3E}">
        <p14:creationId xmlns:p14="http://schemas.microsoft.com/office/powerpoint/2010/main" val="3921785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1F3F-788E-DF43-B7B8-D5D556D5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Detecting Biases in College Football Recruiting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CEEC3-F3ED-5747-894C-056DC656B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2484"/>
            <a:ext cx="8235697" cy="5059543"/>
          </a:xfrm>
        </p:spPr>
        <p:txBody>
          <a:bodyPr>
            <a:noAutofit/>
          </a:bodyPr>
          <a:lstStyle/>
          <a:p>
            <a:pPr>
              <a:spcBef>
                <a:spcPts val="1825"/>
              </a:spcBef>
            </a:pPr>
            <a:r>
              <a:rPr lang="en-US" sz="2000" dirty="0"/>
              <a:t>College football is big business!</a:t>
            </a:r>
          </a:p>
          <a:p>
            <a:pPr>
              <a:spcBef>
                <a:spcPts val="1825"/>
              </a:spcBef>
            </a:pPr>
            <a:r>
              <a:rPr lang="en-US" sz="2000" dirty="0"/>
              <a:t>Do we know much about recruiting? 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Location based?  Talent based?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Anything else?</a:t>
            </a:r>
          </a:p>
          <a:p>
            <a:pPr>
              <a:spcBef>
                <a:spcPts val="1825"/>
              </a:spcBef>
            </a:pPr>
            <a:r>
              <a:rPr lang="en-US" sz="2000" dirty="0"/>
              <a:t>Can we construct a compressive dataset of college football recruiting information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Fuse with fine-grained census data</a:t>
            </a:r>
          </a:p>
          <a:p>
            <a:pPr>
              <a:spcBef>
                <a:spcPts val="1825"/>
              </a:spcBef>
            </a:pPr>
            <a:r>
              <a:rPr lang="en-US" sz="2000" dirty="0"/>
              <a:t>What can we say about how different coaches recruit players?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Where do their players come from?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What socioeconomic markers to they target?  </a:t>
            </a:r>
          </a:p>
          <a:p>
            <a:pPr lvl="1">
              <a:spcBef>
                <a:spcPts val="1825"/>
              </a:spcBef>
            </a:pPr>
            <a:r>
              <a:rPr lang="en-US" sz="1600" dirty="0"/>
              <a:t>Etc.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DCBBED-9265-524B-8D9B-BAA2A21BE5EB}"/>
              </a:ext>
            </a:extLst>
          </p:cNvPr>
          <p:cNvSpPr txBox="1"/>
          <p:nvPr/>
        </p:nvSpPr>
        <p:spPr>
          <a:xfrm>
            <a:off x="1797978" y="130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4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51" y="2704367"/>
            <a:ext cx="8235697" cy="250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Thank you so much!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Would love to hear questions or comments!</a:t>
            </a:r>
          </a:p>
        </p:txBody>
      </p:sp>
    </p:spTree>
    <p:extLst>
      <p:ext uri="{BB962C8B-B14F-4D97-AF65-F5344CB8AC3E}">
        <p14:creationId xmlns:p14="http://schemas.microsoft.com/office/powerpoint/2010/main" val="220187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Teach DSCI 510 in the data science department</a:t>
            </a:r>
          </a:p>
          <a:p>
            <a:pPr lvl="1"/>
            <a:r>
              <a:rPr lang="en-US" dirty="0"/>
              <a:t>Into programming for data science</a:t>
            </a:r>
          </a:p>
          <a:p>
            <a:r>
              <a:rPr lang="en-US" dirty="0"/>
              <a:t>Cybersecurity researcher at ISI</a:t>
            </a:r>
          </a:p>
          <a:p>
            <a:pPr lvl="1"/>
            <a:r>
              <a:rPr lang="en-US" dirty="0"/>
              <a:t>Explored the gamut of cybersecurity questions</a:t>
            </a:r>
          </a:p>
          <a:p>
            <a:pPr lvl="2"/>
            <a:r>
              <a:rPr lang="en-US" dirty="0"/>
              <a:t>Low-level: ARM-based cryptographic hashes</a:t>
            </a:r>
          </a:p>
          <a:p>
            <a:pPr lvl="2"/>
            <a:r>
              <a:rPr lang="en-US" dirty="0"/>
              <a:t>High-level: Sentiment analysis on OSINT to forecast cyber attacks</a:t>
            </a:r>
          </a:p>
          <a:p>
            <a:pPr lvl="2"/>
            <a:r>
              <a:rPr lang="en-US" dirty="0"/>
              <a:t>…and just about everything in between!</a:t>
            </a:r>
          </a:p>
          <a:p>
            <a:r>
              <a:rPr lang="en-US" dirty="0"/>
              <a:t>Ph.D. in Computer Science</a:t>
            </a:r>
          </a:p>
          <a:p>
            <a:pPr lvl="1"/>
            <a:r>
              <a:rPr lang="en-US" dirty="0"/>
              <a:t>Robust reconfigurable (FPGA) applications to high performance/scientific computing under harsh conditions (space)</a:t>
            </a:r>
          </a:p>
          <a:p>
            <a:r>
              <a:rPr lang="en-US" dirty="0"/>
              <a:t>I’m passionate about:</a:t>
            </a:r>
          </a:p>
          <a:p>
            <a:pPr lvl="1"/>
            <a:r>
              <a:rPr lang="en-US" dirty="0"/>
              <a:t>Inclusivity</a:t>
            </a:r>
          </a:p>
          <a:p>
            <a:pPr lvl="1"/>
            <a:r>
              <a:rPr lang="en-US" dirty="0"/>
              <a:t>Mentorship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Sports analytics</a:t>
            </a:r>
          </a:p>
        </p:txBody>
      </p:sp>
    </p:spTree>
    <p:extLst>
      <p:ext uri="{BB962C8B-B14F-4D97-AF65-F5344CB8AC3E}">
        <p14:creationId xmlns:p14="http://schemas.microsoft.com/office/powerpoint/2010/main" val="201312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About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important research attribute: passion, self-direction and the ability to ask [the right!] questions</a:t>
            </a:r>
          </a:p>
          <a:p>
            <a:pPr lvl="1"/>
            <a:r>
              <a:rPr lang="en-US" dirty="0"/>
              <a:t>Do you </a:t>
            </a:r>
            <a:r>
              <a:rPr lang="en-US" i="1" dirty="0"/>
              <a:t>care </a:t>
            </a:r>
            <a:r>
              <a:rPr lang="en-US" dirty="0"/>
              <a:t>about what you’re exploring?</a:t>
            </a:r>
          </a:p>
          <a:p>
            <a:pPr lvl="1"/>
            <a:r>
              <a:rPr lang="en-US" dirty="0"/>
              <a:t>Can you find answers on your own?</a:t>
            </a:r>
          </a:p>
          <a:p>
            <a:pPr lvl="1"/>
            <a:r>
              <a:rPr lang="en-US" dirty="0"/>
              <a:t>Can you find the sweet spot between “I don’t know this” and “I don’t know this</a:t>
            </a:r>
            <a:r>
              <a:rPr lang="en-US" i="1" dirty="0"/>
              <a:t>…yet</a:t>
            </a:r>
            <a:r>
              <a:rPr lang="en-US" dirty="0"/>
              <a:t>”?</a:t>
            </a:r>
          </a:p>
          <a:p>
            <a:r>
              <a:rPr lang="en-US" dirty="0"/>
              <a:t>Don’t let a lack of ”technical” skills dissuade you!</a:t>
            </a:r>
          </a:p>
          <a:p>
            <a:pPr lvl="1"/>
            <a:r>
              <a:rPr lang="en-US" dirty="0"/>
              <a:t>A lot of fancy terms to follow, but there’s something for everyone!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1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Curse of Dimensionality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Cybersecurity research – like most everything else – is being inundated with </a:t>
            </a:r>
            <a:r>
              <a:rPr lang="en-US" i="1" dirty="0"/>
              <a:t>data</a:t>
            </a:r>
            <a:endParaRPr lang="en-US" dirty="0"/>
          </a:p>
          <a:p>
            <a:pPr lvl="1"/>
            <a:r>
              <a:rPr lang="en-US" dirty="0"/>
              <a:t>Q: How can we leverage data-driven techniques to help build a more secure world?</a:t>
            </a:r>
          </a:p>
          <a:p>
            <a:pPr lvl="2"/>
            <a:r>
              <a:rPr lang="en-US" dirty="0"/>
              <a:t>A: You’re about to find out!</a:t>
            </a:r>
          </a:p>
          <a:p>
            <a:pPr lvl="1"/>
            <a:r>
              <a:rPr lang="en-US" dirty="0"/>
              <a:t>Q: Are there things about cyber data that make it unique?</a:t>
            </a:r>
          </a:p>
          <a:p>
            <a:pPr lvl="2"/>
            <a:r>
              <a:rPr lang="en-US" dirty="0"/>
              <a:t>A: It depends!</a:t>
            </a:r>
          </a:p>
          <a:p>
            <a:pPr lvl="1"/>
            <a:r>
              <a:rPr lang="en-US" dirty="0"/>
              <a:t>Q: What sort of domain knowledge do you need to deal with cyber data?</a:t>
            </a:r>
          </a:p>
          <a:p>
            <a:pPr lvl="2"/>
            <a:r>
              <a:rPr lang="en-US" dirty="0"/>
              <a:t>A: It depends, but you can learn this!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4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GitHub/CVE Social Graph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CVEs: A database of known vulnerabilities in software </a:t>
            </a:r>
          </a:p>
          <a:p>
            <a:pPr lvl="1"/>
            <a:r>
              <a:rPr lang="en-US" dirty="0"/>
              <a:t>Some of these have proof-of-concept implementations (!!!)</a:t>
            </a:r>
          </a:p>
          <a:p>
            <a:pPr lvl="2"/>
            <a:r>
              <a:rPr lang="en-US" dirty="0"/>
              <a:t>This is kind of nuts, right?  Malware out in the wild!</a:t>
            </a:r>
          </a:p>
          <a:p>
            <a:r>
              <a:rPr lang="en-US" dirty="0"/>
              <a:t>GitHub can tell us who is interested [stars, forks, etc.] repos</a:t>
            </a:r>
          </a:p>
          <a:p>
            <a:pPr lvl="1"/>
            <a:r>
              <a:rPr lang="en-US" dirty="0"/>
              <a:t>Can we build a </a:t>
            </a:r>
            <a:r>
              <a:rPr lang="en-US" i="1" dirty="0"/>
              <a:t>social graph</a:t>
            </a:r>
            <a:r>
              <a:rPr lang="en-US" dirty="0"/>
              <a:t> of users who seem interested in this software?</a:t>
            </a:r>
          </a:p>
          <a:p>
            <a:pPr lvl="1"/>
            <a:r>
              <a:rPr lang="en-US" dirty="0"/>
              <a:t>What can we say about these people?  How do they differ from other groups?  What else are they interested in?  Can we connect them to other personas [”cyber attribution”]?</a:t>
            </a:r>
          </a:p>
          <a:p>
            <a:r>
              <a:rPr lang="en-US" dirty="0"/>
              <a:t>Tasks: Web scraping, API access, [social] network building, graph analysis</a:t>
            </a:r>
          </a:p>
          <a:p>
            <a:r>
              <a:rPr lang="en-US" dirty="0"/>
              <a:t>Skills: Interest in Open Source Intelligence (OSINT), Python, graph/network analysis, OSINT investigations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7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Integration of Frame Semantics to Cyber Ontologies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”Cyber incident reports” often come in structured formats with known/fixed semantics</a:t>
            </a:r>
          </a:p>
          <a:p>
            <a:pPr lvl="1"/>
            <a:r>
              <a:rPr lang="en-US" dirty="0"/>
              <a:t>(Other cyber documents are often formatted similarly)</a:t>
            </a:r>
          </a:p>
          <a:p>
            <a:pPr lvl="1"/>
            <a:r>
              <a:rPr lang="en-US" dirty="0"/>
              <a:t>STIX, ATT@CK etc.</a:t>
            </a:r>
          </a:p>
          <a:p>
            <a:r>
              <a:rPr lang="en-US" dirty="0"/>
              <a:t>Processing these documents is easy for computers.  Hard for humans!</a:t>
            </a:r>
          </a:p>
          <a:p>
            <a:r>
              <a:rPr lang="en-US" dirty="0"/>
              <a:t>Can we “map” slots in these documents into something meaningful linguistically?</a:t>
            </a:r>
          </a:p>
          <a:p>
            <a:pPr lvl="1"/>
            <a:r>
              <a:rPr lang="en-US" dirty="0" err="1"/>
              <a:t>FrameNet</a:t>
            </a:r>
            <a:r>
              <a:rPr lang="en-US" dirty="0"/>
              <a:t> is an enumeration of linguistic rules that is an input to Natural Language Generation (NLG) tools</a:t>
            </a:r>
          </a:p>
          <a:p>
            <a:r>
              <a:rPr lang="en-US" dirty="0"/>
              <a:t>Tasks: Analyze structured cyber documents (i.e. STIX), map to </a:t>
            </a:r>
            <a:r>
              <a:rPr lang="en-US" dirty="0" err="1"/>
              <a:t>FrameNet</a:t>
            </a:r>
            <a:r>
              <a:rPr lang="en-US" dirty="0"/>
              <a:t> entities, build JSON representation</a:t>
            </a:r>
          </a:p>
          <a:p>
            <a:r>
              <a:rPr lang="en-US" dirty="0"/>
              <a:t>Skills: Interest in Natural Language problems/OSINT, Python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1F3F-788E-DF43-B7B8-D5D556D5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Integration of Frame Semantics to Cyber Ontologies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D4BCC7-8342-4C45-B3C5-C391F3BCE8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01" y="1099336"/>
            <a:ext cx="8866597" cy="43356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26F89A-48DA-694F-AF53-00B6865FD6D7}"/>
              </a:ext>
            </a:extLst>
          </p:cNvPr>
          <p:cNvSpPr txBox="1"/>
          <p:nvPr/>
        </p:nvSpPr>
        <p:spPr>
          <a:xfrm>
            <a:off x="705813" y="5526122"/>
            <a:ext cx="773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generate human “sounding” language from structured cyber ontologies?</a:t>
            </a:r>
          </a:p>
        </p:txBody>
      </p:sp>
    </p:spTree>
    <p:extLst>
      <p:ext uri="{BB962C8B-B14F-4D97-AF65-F5344CB8AC3E}">
        <p14:creationId xmlns:p14="http://schemas.microsoft.com/office/powerpoint/2010/main" val="375830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Social Network Expansion: Construction of a human-subject spearphishing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Spearphishing – or </a:t>
            </a:r>
            <a:r>
              <a:rPr lang="en-US" i="1" dirty="0"/>
              <a:t>targeted </a:t>
            </a:r>
            <a:r>
              <a:rPr lang="en-US" dirty="0"/>
              <a:t>phishing – is a big deal!</a:t>
            </a:r>
          </a:p>
          <a:p>
            <a:pPr lvl="1"/>
            <a:r>
              <a:rPr lang="en-US" dirty="0"/>
              <a:t>But how do we know what works, and what doesn’t?</a:t>
            </a:r>
          </a:p>
          <a:p>
            <a:pPr lvl="1"/>
            <a:r>
              <a:rPr lang="en-US" dirty="0"/>
              <a:t>This understand is key to knowing how to prevent it!</a:t>
            </a:r>
          </a:p>
          <a:p>
            <a:r>
              <a:rPr lang="en-US" dirty="0"/>
              <a:t>We can build a </a:t>
            </a:r>
            <a:r>
              <a:rPr lang="en-US" i="1" dirty="0"/>
              <a:t>real life </a:t>
            </a:r>
            <a:r>
              <a:rPr lang="en-US" dirty="0"/>
              <a:t>experiment on a social network to test this!</a:t>
            </a:r>
          </a:p>
          <a:p>
            <a:pPr lvl="1"/>
            <a:r>
              <a:rPr lang="en-US" dirty="0"/>
              <a:t>Build LinkedIn profiles of varying complexity</a:t>
            </a:r>
          </a:p>
          <a:p>
            <a:pPr lvl="1"/>
            <a:r>
              <a:rPr lang="en-US" dirty="0"/>
              <a:t>Interact with real users to see how much “penetration” we can get into their network</a:t>
            </a:r>
          </a:p>
          <a:p>
            <a:pPr lvl="1"/>
            <a:r>
              <a:rPr lang="en-US" dirty="0"/>
              <a:t>Study the relationship between persona complexity and attack efficacy</a:t>
            </a:r>
          </a:p>
          <a:p>
            <a:r>
              <a:rPr lang="en-US" dirty="0"/>
              <a:t>Tasks: Study human-subject cybersecurity experimentation, IRB experimental design, LinkedIn persona building (experimental analysis)</a:t>
            </a:r>
          </a:p>
          <a:p>
            <a:r>
              <a:rPr lang="en-US" dirty="0"/>
              <a:t>Skills: Interest in HUMINT/human subject cybersecurity, social networks, spearphishing tradecraft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1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F398-A094-5245-B4AE-15D7C550C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Textual, Structural and Semantic Analysis of Phishing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E51C-AA85-6242-B2CF-087BC33FE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Spearphishing – or </a:t>
            </a:r>
            <a:r>
              <a:rPr lang="en-US" i="1" dirty="0"/>
              <a:t>targeted </a:t>
            </a:r>
            <a:r>
              <a:rPr lang="en-US" dirty="0"/>
              <a:t>phishing – is still a big deal!</a:t>
            </a:r>
          </a:p>
          <a:p>
            <a:r>
              <a:rPr lang="en-US" dirty="0"/>
              <a:t>What can we say about the </a:t>
            </a:r>
            <a:r>
              <a:rPr lang="en-US" i="1" dirty="0"/>
              <a:t>structural </a:t>
            </a:r>
            <a:r>
              <a:rPr lang="en-US" dirty="0"/>
              <a:t>properties of phishing emails?</a:t>
            </a:r>
          </a:p>
          <a:p>
            <a:pPr lvl="1"/>
            <a:r>
              <a:rPr lang="en-US" dirty="0"/>
              <a:t>Do they tend to look similar?</a:t>
            </a:r>
          </a:p>
          <a:p>
            <a:pPr lvl="2"/>
            <a:r>
              <a:rPr lang="en-US" dirty="0"/>
              <a:t>Tone, length, reading “level”, external references (links, etc.)</a:t>
            </a:r>
          </a:p>
          <a:p>
            <a:r>
              <a:rPr lang="en-US" dirty="0"/>
              <a:t>Can we build a corpus of emails and analyze their properties?</a:t>
            </a:r>
          </a:p>
          <a:p>
            <a:pPr lvl="1"/>
            <a:r>
              <a:rPr lang="en-US" dirty="0"/>
              <a:t>Extract features from email corpora</a:t>
            </a:r>
          </a:p>
          <a:p>
            <a:pPr lvl="1"/>
            <a:r>
              <a:rPr lang="en-US" dirty="0"/>
              <a:t>Verify external content (i.e. follow links in emails to gather OSINT on references)</a:t>
            </a:r>
          </a:p>
          <a:p>
            <a:r>
              <a:rPr lang="en-US" dirty="0"/>
              <a:t>Tasks: Acquire, format and analyze phishing corpora (using off the shelf tools)</a:t>
            </a:r>
          </a:p>
          <a:p>
            <a:r>
              <a:rPr lang="en-US" dirty="0"/>
              <a:t>Skills: Interest in Natural Language/dialogue, Python (</a:t>
            </a:r>
            <a:r>
              <a:rPr lang="en-US" dirty="0" err="1"/>
              <a:t>spaCy</a:t>
            </a:r>
            <a:r>
              <a:rPr lang="en-US" dirty="0"/>
              <a:t>, snips, etc.)</a:t>
            </a:r>
          </a:p>
        </p:txBody>
      </p:sp>
    </p:spTree>
    <p:extLst>
      <p:ext uri="{BB962C8B-B14F-4D97-AF65-F5344CB8AC3E}">
        <p14:creationId xmlns:p14="http://schemas.microsoft.com/office/powerpoint/2010/main" val="2242384595"/>
      </p:ext>
    </p:extLst>
  </p:cSld>
  <p:clrMapOvr>
    <a:masterClrMapping/>
  </p:clrMapOvr>
</p:sld>
</file>

<file path=ppt/theme/theme1.xml><?xml version="1.0" encoding="utf-8"?>
<a:theme xmlns:a="http://schemas.openxmlformats.org/drawingml/2006/main" name="IS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C0CD07-9E2F-5B40-8E3A-5A03B0B8B696}" vid="{62217639-DED7-7C4B-9CF5-36CCF39E1A3A}"/>
    </a:ext>
  </a:extLst>
</a:theme>
</file>

<file path=ppt/theme/theme2.xml><?xml version="1.0" encoding="utf-8"?>
<a:theme xmlns:a="http://schemas.openxmlformats.org/drawingml/2006/main" name="ISI Template - With Shiel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C0CD07-9E2F-5B40-8E3A-5A03B0B8B696}" vid="{6F858EA5-4661-D64A-AFC5-F6FC1D1E04E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ISI Template</Template>
  <TotalTime>175</TotalTime>
  <Words>1206</Words>
  <Application>Microsoft Macintosh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Adobe Caslon Pro</vt:lpstr>
      <vt:lpstr>Arial</vt:lpstr>
      <vt:lpstr>Calibri</vt:lpstr>
      <vt:lpstr>ISI Template</vt:lpstr>
      <vt:lpstr>ISI Template - With Shield</vt:lpstr>
      <vt:lpstr>Data Driven Cybersecurity @ ISI</vt:lpstr>
      <vt:lpstr>About Me</vt:lpstr>
      <vt:lpstr>About You</vt:lpstr>
      <vt:lpstr>Cybersecurity Curse of Dimensionality</vt:lpstr>
      <vt:lpstr>GitHub/CVE Social Graph Analysis</vt:lpstr>
      <vt:lpstr>Integration of Frame Semantics to Cyber Ontologies</vt:lpstr>
      <vt:lpstr>Integration of Frame Semantics to Cyber Ontologies</vt:lpstr>
      <vt:lpstr>Social Network Expansion: Construction of a human-subject spearphishing experiment</vt:lpstr>
      <vt:lpstr>Textual, Structural and Semantic Analysis of Phishing Datasets</vt:lpstr>
      <vt:lpstr>Detecting Malware Campaign Lifecycles from Behavioral Analysis</vt:lpstr>
      <vt:lpstr>Collaboration!</vt:lpstr>
      <vt:lpstr>PowerPoint Presentation</vt:lpstr>
      <vt:lpstr>Generation of a Sports-based Introductory Data Science Curriculum to Increase Participation of Underrepresented Groups in STEM</vt:lpstr>
      <vt:lpstr>Detecting Biases in College Football Recruiting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Frame Semantics to Cyber Ontologies</dc:title>
  <dc:creator>Jeremy D. Abramson</dc:creator>
  <cp:lastModifiedBy>Jeremy D. Abramson</cp:lastModifiedBy>
  <cp:revision>10</cp:revision>
  <cp:lastPrinted>2019-03-29T15:36:02Z</cp:lastPrinted>
  <dcterms:created xsi:type="dcterms:W3CDTF">2020-09-01T08:04:43Z</dcterms:created>
  <dcterms:modified xsi:type="dcterms:W3CDTF">2020-09-18T23:53:56Z</dcterms:modified>
</cp:coreProperties>
</file>